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1" r:id="rId3"/>
    <p:sldId id="312" r:id="rId4"/>
    <p:sldId id="313" r:id="rId5"/>
    <p:sldId id="324" r:id="rId6"/>
    <p:sldId id="338" r:id="rId7"/>
    <p:sldId id="336" r:id="rId8"/>
    <p:sldId id="328" r:id="rId9"/>
    <p:sldId id="340" r:id="rId10"/>
    <p:sldId id="27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198"/>
    <a:srgbClr val="002872"/>
    <a:srgbClr val="003A9A"/>
    <a:srgbClr val="ECF3FA"/>
    <a:srgbClr val="FFEBAF"/>
    <a:srgbClr val="DAE3F3"/>
    <a:srgbClr val="DEEBF7"/>
    <a:srgbClr val="E8EEF8"/>
    <a:srgbClr val="E2E9F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 autoAdjust="0"/>
    <p:restoredTop sz="93915" autoAdjust="0"/>
  </p:normalViewPr>
  <p:slideViewPr>
    <p:cSldViewPr snapToGrid="0">
      <p:cViewPr varScale="1">
        <p:scale>
          <a:sx n="63" d="100"/>
          <a:sy n="63" d="100"/>
        </p:scale>
        <p:origin x="67" y="41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이번 A-Z 다양한 노동이야기 주인공은 독서실에서 아르바이트를 하는 분의 이야기다">
            <a:extLst>
              <a:ext uri="{FF2B5EF4-FFF2-40B4-BE49-F238E27FC236}">
                <a16:creationId xmlns:a16="http://schemas.microsoft.com/office/drawing/2014/main" id="{C8048922-E9A6-4EFD-B2A4-D157FAD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238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528506"/>
            <a:ext cx="12192000" cy="738650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149679"/>
            <a:ext cx="12192000" cy="25586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69724" y="2257585"/>
            <a:ext cx="506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비대면 독서실 어플리케이션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3945572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분반 </a:t>
            </a:r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이경원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이상엽</a:t>
            </a: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3394253" cy="553998"/>
            <a:chOff x="474436" y="4507378"/>
            <a:chExt cx="3394253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3394253" cy="276999"/>
              <a:chOff x="474436" y="4230379"/>
              <a:chExt cx="3394253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20734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Big Data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2020.05.25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749224" y="369020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소개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749224" y="3280384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5749224" y="475510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 프로세스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5749224" y="4337376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9051386" y="370878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소개 및 테스트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9051386" y="3280384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8F00-9C54-491D-83B0-82F23439D6C9}"/>
              </a:ext>
            </a:extLst>
          </p:cNvPr>
          <p:cNvSpPr txBox="1"/>
          <p:nvPr/>
        </p:nvSpPr>
        <p:spPr>
          <a:xfrm>
            <a:off x="9051386" y="475510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D3D4A-FA0A-45A4-B843-896F6841C135}"/>
              </a:ext>
            </a:extLst>
          </p:cNvPr>
          <p:cNvSpPr txBox="1"/>
          <p:nvPr/>
        </p:nvSpPr>
        <p:spPr>
          <a:xfrm>
            <a:off x="9051386" y="4326701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0203" y="2142358"/>
            <a:ext cx="5339594" cy="39153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BED20A-35AE-4AFC-B2B4-3299BC62A4A5}"/>
              </a:ext>
            </a:extLst>
          </p:cNvPr>
          <p:cNvSpPr/>
          <p:nvPr/>
        </p:nvSpPr>
        <p:spPr>
          <a:xfrm>
            <a:off x="4407482" y="1296051"/>
            <a:ext cx="3377035" cy="557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6249797" y="2579540"/>
            <a:ext cx="489218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 카메라를 이용하여 학습자를 촬영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F772658-1014-4816-9589-CCBE6054FD1F}"/>
              </a:ext>
            </a:extLst>
          </p:cNvPr>
          <p:cNvSpPr txBox="1">
            <a:spLocks/>
          </p:cNvSpPr>
          <p:nvPr/>
        </p:nvSpPr>
        <p:spPr>
          <a:xfrm>
            <a:off x="6249798" y="3701276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학습자의 자세를 실시간으로 분석하여 공부 시간을 기록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595F82-136B-4DA2-8EE7-9D73CC654AB2}"/>
              </a:ext>
            </a:extLst>
          </p:cNvPr>
          <p:cNvSpPr txBox="1">
            <a:spLocks/>
          </p:cNvSpPr>
          <p:nvPr/>
        </p:nvSpPr>
        <p:spPr>
          <a:xfrm>
            <a:off x="6249797" y="4809960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통계를 관리하고 공유할 수 있는 어플리케이션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652631"/>
            <a:ext cx="11153629" cy="4253218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CE0DB2-2E1D-459E-AC5F-5FB2AC98E385}"/>
              </a:ext>
            </a:extLst>
          </p:cNvPr>
          <p:cNvSpPr txBox="1">
            <a:spLocks/>
          </p:cNvSpPr>
          <p:nvPr/>
        </p:nvSpPr>
        <p:spPr>
          <a:xfrm>
            <a:off x="1106357" y="2072081"/>
            <a:ext cx="2934982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 Tracking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5663C7-AA8C-4438-AED3-7C0DB1DBF635}"/>
              </a:ext>
            </a:extLst>
          </p:cNvPr>
          <p:cNvSpPr txBox="1">
            <a:spLocks/>
          </p:cNvSpPr>
          <p:nvPr/>
        </p:nvSpPr>
        <p:spPr>
          <a:xfrm>
            <a:off x="4628509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E46687F-982F-4052-926A-4336E59FE546}"/>
              </a:ext>
            </a:extLst>
          </p:cNvPr>
          <p:cNvSpPr txBox="1">
            <a:spLocks/>
          </p:cNvSpPr>
          <p:nvPr/>
        </p:nvSpPr>
        <p:spPr>
          <a:xfrm>
            <a:off x="8150663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</a:p>
        </p:txBody>
      </p:sp>
      <p:pic>
        <p:nvPicPr>
          <p:cNvPr id="1026" name="Picture 2" descr="OpenPose: Hand, Face, and Body Keypoint Detection in Realtime ...">
            <a:extLst>
              <a:ext uri="{FF2B5EF4-FFF2-40B4-BE49-F238E27FC236}">
                <a16:creationId xmlns:a16="http://schemas.microsoft.com/office/drawing/2014/main" id="{6B220694-2D13-4AEF-8A24-948E0805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t="72" r="16806" b="291"/>
          <a:stretch/>
        </p:blipFill>
        <p:spPr bwMode="auto">
          <a:xfrm>
            <a:off x="1106357" y="2536595"/>
            <a:ext cx="2934982" cy="2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s technology to track hand movement with high ...">
            <a:extLst>
              <a:ext uri="{FF2B5EF4-FFF2-40B4-BE49-F238E27FC236}">
                <a16:creationId xmlns:a16="http://schemas.microsoft.com/office/drawing/2014/main" id="{EAD2BC56-7B47-41AD-B2D5-DF61B53F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2236" r="8807" b="43"/>
          <a:stretch/>
        </p:blipFill>
        <p:spPr bwMode="auto">
          <a:xfrm>
            <a:off x="4628510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starcam G43S 2MP Wifi IP Camera Night Vision Motion Detection ...">
            <a:extLst>
              <a:ext uri="{FF2B5EF4-FFF2-40B4-BE49-F238E27FC236}">
                <a16:creationId xmlns:a16="http://schemas.microsoft.com/office/drawing/2014/main" id="{3C525A65-877B-40ED-B04A-FB25F756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0126" r="52330" b="4490"/>
          <a:stretch/>
        </p:blipFill>
        <p:spPr bwMode="auto">
          <a:xfrm>
            <a:off x="8150663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81B47-58A9-4339-B9E5-76B31BE16BA0}"/>
              </a:ext>
            </a:extLst>
          </p:cNvPr>
          <p:cNvSpPr/>
          <p:nvPr/>
        </p:nvSpPr>
        <p:spPr>
          <a:xfrm>
            <a:off x="1903458" y="1965137"/>
            <a:ext cx="1940300" cy="10404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81056-C6AB-4FA6-A25B-DCFAE9D66DF5}"/>
              </a:ext>
            </a:extLst>
          </p:cNvPr>
          <p:cNvSpPr/>
          <p:nvPr/>
        </p:nvSpPr>
        <p:spPr>
          <a:xfrm>
            <a:off x="4640636" y="1973733"/>
            <a:ext cx="1940300" cy="1040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719B3-0181-4E90-B2F6-D6A19142EE48}"/>
              </a:ext>
            </a:extLst>
          </p:cNvPr>
          <p:cNvSpPr/>
          <p:nvPr/>
        </p:nvSpPr>
        <p:spPr>
          <a:xfrm>
            <a:off x="7643237" y="2199733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6B5C5597-A5B0-43AC-839D-E5551F841FB5}"/>
              </a:ext>
            </a:extLst>
          </p:cNvPr>
          <p:cNvSpPr/>
          <p:nvPr/>
        </p:nvSpPr>
        <p:spPr>
          <a:xfrm>
            <a:off x="7055931" y="2199733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2915-5373-4250-B4E3-FD680EBF93FB}"/>
              </a:ext>
            </a:extLst>
          </p:cNvPr>
          <p:cNvSpPr txBox="1"/>
          <p:nvPr/>
        </p:nvSpPr>
        <p:spPr>
          <a:xfrm>
            <a:off x="4007140" y="2101858"/>
            <a:ext cx="29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4F5A6-A62E-48BA-9107-1786D15EBBA9}"/>
              </a:ext>
            </a:extLst>
          </p:cNvPr>
          <p:cNvSpPr/>
          <p:nvPr/>
        </p:nvSpPr>
        <p:spPr>
          <a:xfrm>
            <a:off x="7861288" y="1779648"/>
            <a:ext cx="133562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부수적으로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AED79D-5669-4A88-AB85-E30646EADF4C}"/>
              </a:ext>
            </a:extLst>
          </p:cNvPr>
          <p:cNvSpPr/>
          <p:nvPr/>
        </p:nvSpPr>
        <p:spPr>
          <a:xfrm>
            <a:off x="2431800" y="4349820"/>
            <a:ext cx="3471769" cy="19394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E025-120B-49F8-AADA-8486E3902711}"/>
              </a:ext>
            </a:extLst>
          </p:cNvPr>
          <p:cNvSpPr txBox="1"/>
          <p:nvPr/>
        </p:nvSpPr>
        <p:spPr>
          <a:xfrm>
            <a:off x="5009013" y="1262240"/>
            <a:ext cx="217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기존 방안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B66933-5187-44EC-91CE-C6F7477A3C00}"/>
              </a:ext>
            </a:extLst>
          </p:cNvPr>
          <p:cNvSpPr txBox="1"/>
          <p:nvPr/>
        </p:nvSpPr>
        <p:spPr>
          <a:xfrm>
            <a:off x="5041108" y="3704434"/>
            <a:ext cx="210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수정 방안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8421CE-0FAB-460C-8176-699345E056ED}"/>
              </a:ext>
            </a:extLst>
          </p:cNvPr>
          <p:cNvSpPr/>
          <p:nvPr/>
        </p:nvSpPr>
        <p:spPr>
          <a:xfrm>
            <a:off x="10560899" y="7742615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5063DC29-5902-4CB6-80F1-E421142A4289}"/>
              </a:ext>
            </a:extLst>
          </p:cNvPr>
          <p:cNvSpPr/>
          <p:nvPr/>
        </p:nvSpPr>
        <p:spPr>
          <a:xfrm>
            <a:off x="9973593" y="7742615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7B5E65-B8BB-46EC-AEC7-71FC2F5A2CC7}"/>
              </a:ext>
            </a:extLst>
          </p:cNvPr>
          <p:cNvSpPr/>
          <p:nvPr/>
        </p:nvSpPr>
        <p:spPr>
          <a:xfrm>
            <a:off x="2710604" y="4589020"/>
            <a:ext cx="2949207" cy="1457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C6A049-FD53-477C-83D6-E5B3F819C365}"/>
              </a:ext>
            </a:extLst>
          </p:cNvPr>
          <p:cNvSpPr/>
          <p:nvPr/>
        </p:nvSpPr>
        <p:spPr>
          <a:xfrm>
            <a:off x="7055931" y="4978900"/>
            <a:ext cx="2164030" cy="68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903A2490-3199-4B6A-AFF9-5C0E401386E3}"/>
              </a:ext>
            </a:extLst>
          </p:cNvPr>
          <p:cNvSpPr/>
          <p:nvPr/>
        </p:nvSpPr>
        <p:spPr>
          <a:xfrm>
            <a:off x="6043386" y="4948537"/>
            <a:ext cx="750496" cy="681253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3C39D0D-DB1F-4C75-A4CC-38BDD499D913}"/>
              </a:ext>
            </a:extLst>
          </p:cNvPr>
          <p:cNvCxnSpPr>
            <a:cxnSpLocks/>
          </p:cNvCxnSpPr>
          <p:nvPr/>
        </p:nvCxnSpPr>
        <p:spPr>
          <a:xfrm>
            <a:off x="210075" y="3542310"/>
            <a:ext cx="1178986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5DB4CD-8E38-4BC2-B1DA-5FEB58CE5974}"/>
              </a:ext>
            </a:extLst>
          </p:cNvPr>
          <p:cNvSpPr/>
          <p:nvPr/>
        </p:nvSpPr>
        <p:spPr>
          <a:xfrm>
            <a:off x="1675508" y="1779648"/>
            <a:ext cx="5104896" cy="14143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52F9A-CD43-4852-9835-FBBA99B5D55D}"/>
              </a:ext>
            </a:extLst>
          </p:cNvPr>
          <p:cNvSpPr/>
          <p:nvPr/>
        </p:nvSpPr>
        <p:spPr>
          <a:xfrm>
            <a:off x="210075" y="1158687"/>
            <a:ext cx="11771849" cy="2379466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6F0326-0EA5-4079-BB2C-E50F8B89229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334914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BFF6CF-1578-4E8A-BE91-86CF8B1C2E97}"/>
              </a:ext>
            </a:extLst>
          </p:cNvPr>
          <p:cNvSpPr/>
          <p:nvPr/>
        </p:nvSpPr>
        <p:spPr>
          <a:xfrm>
            <a:off x="6431718" y="1852158"/>
            <a:ext cx="3201245" cy="398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4A02C-9B99-42C7-824F-DDC00F228678}"/>
              </a:ext>
            </a:extLst>
          </p:cNvPr>
          <p:cNvSpPr txBox="1"/>
          <p:nvPr/>
        </p:nvSpPr>
        <p:spPr>
          <a:xfrm>
            <a:off x="6446275" y="1812673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 모델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Upper Body-tracking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6147268" y="1678761"/>
            <a:ext cx="3761855" cy="492605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271F213-CF0C-42A6-AD4F-C9C4B858F8A4}"/>
              </a:ext>
            </a:extLst>
          </p:cNvPr>
          <p:cNvSpPr txBox="1">
            <a:spLocks/>
          </p:cNvSpPr>
          <p:nvPr/>
        </p:nvSpPr>
        <p:spPr>
          <a:xfrm>
            <a:off x="6428815" y="5093057"/>
            <a:ext cx="3204150" cy="1311601"/>
          </a:xfrm>
          <a:prstGeom prst="rect">
            <a:avLst/>
          </a:pr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Google Shape;59;p13">
            <a:extLst>
              <a:ext uri="{FF2B5EF4-FFF2-40B4-BE49-F238E27FC236}">
                <a16:creationId xmlns:a16="http://schemas.microsoft.com/office/drawing/2014/main" id="{7A3025DB-5E14-47D8-96C9-48E41B4718BF}"/>
              </a:ext>
            </a:extLst>
          </p:cNvPr>
          <p:cNvSpPr txBox="1"/>
          <p:nvPr/>
        </p:nvSpPr>
        <p:spPr>
          <a:xfrm>
            <a:off x="6664104" y="5357314"/>
            <a:ext cx="285027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상반신을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D6F51FAF-492A-4FBB-9C4D-F1A1170C83DA}"/>
              </a:ext>
            </a:extLst>
          </p:cNvPr>
          <p:cNvSpPr/>
          <p:nvPr/>
        </p:nvSpPr>
        <p:spPr>
          <a:xfrm>
            <a:off x="7402461" y="4948602"/>
            <a:ext cx="1431636" cy="25935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Google Shape;59;p13">
            <a:extLst>
              <a:ext uri="{FF2B5EF4-FFF2-40B4-BE49-F238E27FC236}">
                <a16:creationId xmlns:a16="http://schemas.microsoft.com/office/drawing/2014/main" id="{4F1820C9-5A56-4A65-96EA-9D9D223092A7}"/>
              </a:ext>
            </a:extLst>
          </p:cNvPr>
          <p:cNvSpPr txBox="1"/>
          <p:nvPr/>
        </p:nvSpPr>
        <p:spPr>
          <a:xfrm>
            <a:off x="7536422" y="4858240"/>
            <a:ext cx="1163713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2211141" y="1678761"/>
            <a:ext cx="3591871" cy="492605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2441472" y="1861059"/>
            <a:ext cx="3093493" cy="398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2426578" y="5093057"/>
            <a:ext cx="3087446" cy="1311601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2564474" y="5247256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7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3214215" y="4946482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3518475" y="4845990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Google Shape;59;p13">
            <a:extLst>
              <a:ext uri="{FF2B5EF4-FFF2-40B4-BE49-F238E27FC236}">
                <a16:creationId xmlns:a16="http://schemas.microsoft.com/office/drawing/2014/main" id="{F3B5C415-1A95-44BA-BF35-28ED4B4C0A7C}"/>
              </a:ext>
            </a:extLst>
          </p:cNvPr>
          <p:cNvSpPr txBox="1"/>
          <p:nvPr/>
        </p:nvSpPr>
        <p:spPr>
          <a:xfrm>
            <a:off x="2605885" y="5186495"/>
            <a:ext cx="2662479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모델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BBDD28-E75B-45D5-A098-E30DA261734D}"/>
              </a:ext>
            </a:extLst>
          </p:cNvPr>
          <p:cNvSpPr txBox="1"/>
          <p:nvPr/>
        </p:nvSpPr>
        <p:spPr>
          <a:xfrm>
            <a:off x="2359851" y="1836897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Full Body-tracking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63B624-ED6B-47DE-B7C4-1F9F186A4D7D}"/>
              </a:ext>
            </a:extLst>
          </p:cNvPr>
          <p:cNvSpPr/>
          <p:nvPr/>
        </p:nvSpPr>
        <p:spPr>
          <a:xfrm>
            <a:off x="7314819" y="5846432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EC4CA-1106-4E03-A4C4-9DCB192A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61" y="2338692"/>
            <a:ext cx="3099404" cy="2393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BE969-91BA-4FD7-8641-AC7CAA64F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" t="21918" r="32045" b="21360"/>
          <a:stretch/>
        </p:blipFill>
        <p:spPr>
          <a:xfrm>
            <a:off x="6428814" y="2332210"/>
            <a:ext cx="3201245" cy="240693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284B05F-FA3B-42E5-B551-A057B6B4275B}"/>
              </a:ext>
            </a:extLst>
          </p:cNvPr>
          <p:cNvSpPr/>
          <p:nvPr/>
        </p:nvSpPr>
        <p:spPr>
          <a:xfrm>
            <a:off x="5609780" y="3891209"/>
            <a:ext cx="836415" cy="501156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</a:t>
            </a:r>
            <a:endParaRPr lang="en-US" altLang="ko-KR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50567C-491A-4492-9F5D-FA379C0D2DBE}"/>
              </a:ext>
            </a:extLst>
          </p:cNvPr>
          <p:cNvSpPr/>
          <p:nvPr/>
        </p:nvSpPr>
        <p:spPr>
          <a:xfrm>
            <a:off x="2741246" y="5640202"/>
            <a:ext cx="2377574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상반신만으로 된 이미지는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부정확하게 인식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21C79414-22C5-4D8C-B831-8F89205F1926}"/>
              </a:ext>
            </a:extLst>
          </p:cNvPr>
          <p:cNvSpPr txBox="1">
            <a:spLocks/>
          </p:cNvSpPr>
          <p:nvPr/>
        </p:nvSpPr>
        <p:spPr>
          <a:xfrm>
            <a:off x="2211141" y="1126687"/>
            <a:ext cx="768856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Body-tracking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한계점 해결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48B287-4AD5-4A12-A03D-AD318F9BABD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2557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4E6B09-B360-4594-A7BD-C1B8110201D7}"/>
              </a:ext>
            </a:extLst>
          </p:cNvPr>
          <p:cNvCxnSpPr>
            <a:cxnSpLocks/>
          </p:cNvCxnSpPr>
          <p:nvPr/>
        </p:nvCxnSpPr>
        <p:spPr>
          <a:xfrm>
            <a:off x="6068628" y="1394870"/>
            <a:ext cx="0" cy="485887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47B0DC7A-FB54-42CF-9ED5-E3E7BF99B702}"/>
              </a:ext>
            </a:extLst>
          </p:cNvPr>
          <p:cNvSpPr txBox="1">
            <a:spLocks/>
          </p:cNvSpPr>
          <p:nvPr/>
        </p:nvSpPr>
        <p:spPr>
          <a:xfrm>
            <a:off x="757855" y="1382758"/>
            <a:ext cx="4807261" cy="381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953963A-2BCC-4BB6-9667-7184F6B8459B}"/>
              </a:ext>
            </a:extLst>
          </p:cNvPr>
          <p:cNvSpPr txBox="1">
            <a:spLocks/>
          </p:cNvSpPr>
          <p:nvPr/>
        </p:nvSpPr>
        <p:spPr>
          <a:xfrm>
            <a:off x="6652737" y="1382759"/>
            <a:ext cx="4726673" cy="365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664794E-2590-41AB-98BE-514B1E4F230F}"/>
              </a:ext>
            </a:extLst>
          </p:cNvPr>
          <p:cNvSpPr txBox="1">
            <a:spLocks/>
          </p:cNvSpPr>
          <p:nvPr/>
        </p:nvSpPr>
        <p:spPr>
          <a:xfrm>
            <a:off x="757855" y="5111956"/>
            <a:ext cx="4855710" cy="13689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 라인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위치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실행 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간 학습자에게 최적의 자세 유지 요구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어깨 라인에서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벗어날 시 자리 이탈로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6BDFA6-F285-461A-B3E7-C34F7E4B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5" y="1839680"/>
            <a:ext cx="4855710" cy="3167340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09020E34-F98A-4ED5-8B44-D393C04D983D}"/>
              </a:ext>
            </a:extLst>
          </p:cNvPr>
          <p:cNvSpPr/>
          <p:nvPr/>
        </p:nvSpPr>
        <p:spPr>
          <a:xfrm rot="21184873">
            <a:off x="2109835" y="3587682"/>
            <a:ext cx="1185293" cy="277159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빼기 기호 35">
            <a:extLst>
              <a:ext uri="{FF2B5EF4-FFF2-40B4-BE49-F238E27FC236}">
                <a16:creationId xmlns:a16="http://schemas.microsoft.com/office/drawing/2014/main" id="{3D1823A4-6554-4DAC-986D-B5CC44B62A9F}"/>
              </a:ext>
            </a:extLst>
          </p:cNvPr>
          <p:cNvSpPr/>
          <p:nvPr/>
        </p:nvSpPr>
        <p:spPr>
          <a:xfrm>
            <a:off x="3047533" y="3507846"/>
            <a:ext cx="1405517" cy="33747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8353AB-E3C7-4FA2-9D6B-BD1FDFA7F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89"/>
          <a:stretch/>
        </p:blipFill>
        <p:spPr>
          <a:xfrm>
            <a:off x="6652720" y="1839679"/>
            <a:ext cx="4726672" cy="3167341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F3A365E-97D4-4B36-91F5-557C236A444C}"/>
              </a:ext>
            </a:extLst>
          </p:cNvPr>
          <p:cNvSpPr/>
          <p:nvPr/>
        </p:nvSpPr>
        <p:spPr>
          <a:xfrm>
            <a:off x="2091505" y="36667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56B8650-068E-4A31-9C3A-D706F2849911}"/>
              </a:ext>
            </a:extLst>
          </p:cNvPr>
          <p:cNvSpPr/>
          <p:nvPr/>
        </p:nvSpPr>
        <p:spPr>
          <a:xfrm>
            <a:off x="3092361" y="3559128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3A968DA6-FC85-427E-BA4B-D436B100DFDE}"/>
              </a:ext>
            </a:extLst>
          </p:cNvPr>
          <p:cNvSpPr/>
          <p:nvPr/>
        </p:nvSpPr>
        <p:spPr>
          <a:xfrm>
            <a:off x="4237906" y="35425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50E7B6B3-1ABC-4048-AC91-B10473C88F77}"/>
              </a:ext>
            </a:extLst>
          </p:cNvPr>
          <p:cNvSpPr/>
          <p:nvPr/>
        </p:nvSpPr>
        <p:spPr>
          <a:xfrm>
            <a:off x="7680358" y="2242947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31612CD9-1426-412D-B662-67FEE03DBF22}"/>
              </a:ext>
            </a:extLst>
          </p:cNvPr>
          <p:cNvSpPr/>
          <p:nvPr/>
        </p:nvSpPr>
        <p:spPr>
          <a:xfrm>
            <a:off x="10396664" y="2341915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F2DAAE4-C394-45AE-B46A-178B49C72C3A}"/>
              </a:ext>
            </a:extLst>
          </p:cNvPr>
          <p:cNvSpPr txBox="1">
            <a:spLocks/>
          </p:cNvSpPr>
          <p:nvPr/>
        </p:nvSpPr>
        <p:spPr>
          <a:xfrm>
            <a:off x="6685039" y="5128195"/>
            <a:ext cx="4726673" cy="1327106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이용하여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여부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대부분 학습의 경우에 손목은 움직임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움직이지 않거나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추적되지 않는 경우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학습하지  않는 것으로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5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258237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244537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494311" y="1654931"/>
            <a:ext cx="1627523" cy="2748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406847" y="167309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687716" y="4545548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790869" y="396614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790869" y="233812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692337" y="2913279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Ⅳ. Flow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chart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9949BB3-438A-41EE-A686-964956E958EA}"/>
              </a:ext>
            </a:extLst>
          </p:cNvPr>
          <p:cNvSpPr/>
          <p:nvPr/>
        </p:nvSpPr>
        <p:spPr>
          <a:xfrm>
            <a:off x="3979076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>
            <a:off x="1862939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506732" y="2239997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영상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4688708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 리스트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2577606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471434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457734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79F63-B9FF-41E8-B47E-56A641F1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72" y="3005895"/>
            <a:ext cx="3067701" cy="1754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9158B-26C2-43D1-8385-6AF5AB1A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96" y="3025388"/>
            <a:ext cx="3069612" cy="1754886"/>
          </a:xfrm>
          <a:prstGeom prst="rect">
            <a:avLst/>
          </a:prstGeom>
        </p:spPr>
      </p:pic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341005" y="2341099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271364" y="2034475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446903" y="233452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454425" y="233812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8045552" y="3073395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8053074" y="3077002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271319" y="2030866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271363" y="3664426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79A312-58B2-40C5-B0A9-2B10F3001F85}"/>
              </a:ext>
            </a:extLst>
          </p:cNvPr>
          <p:cNvSpPr/>
          <p:nvPr/>
        </p:nvSpPr>
        <p:spPr>
          <a:xfrm>
            <a:off x="7523655" y="1655106"/>
            <a:ext cx="1627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18C32-38B9-4452-A813-5579AF72AD66}"/>
              </a:ext>
            </a:extLst>
          </p:cNvPr>
          <p:cNvSpPr txBox="1"/>
          <p:nvPr/>
        </p:nvSpPr>
        <p:spPr>
          <a:xfrm>
            <a:off x="7386653" y="165493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Criteria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446903" y="396254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454425" y="396614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261262" y="3674795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8040931" y="4705664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8048453" y="470927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456174" y="5299013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8A4566E-AC69-4A71-854C-C9D9A6E427BD}"/>
              </a:ext>
            </a:extLst>
          </p:cNvPr>
          <p:cNvSpPr/>
          <p:nvPr/>
        </p:nvSpPr>
        <p:spPr>
          <a:xfrm>
            <a:off x="3483412" y="3793119"/>
            <a:ext cx="386062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E6EEEBF-35DA-428A-8476-36069EA5C060}"/>
              </a:ext>
            </a:extLst>
          </p:cNvPr>
          <p:cNvSpPr/>
          <p:nvPr/>
        </p:nvSpPr>
        <p:spPr>
          <a:xfrm rot="5400000">
            <a:off x="4951226" y="4858473"/>
            <a:ext cx="65459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3401C-8234-43CF-98CC-365409318BE1}"/>
              </a:ext>
            </a:extLst>
          </p:cNvPr>
          <p:cNvSpPr/>
          <p:nvPr/>
        </p:nvSpPr>
        <p:spPr>
          <a:xfrm>
            <a:off x="506732" y="5324266"/>
            <a:ext cx="6305642" cy="884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다연이한테</a:t>
            </a:r>
            <a:r>
              <a:rPr lang="ko-KR" altLang="en-US" dirty="0"/>
              <a:t> </a:t>
            </a:r>
            <a:r>
              <a:rPr lang="ko-KR" altLang="en-US" dirty="0" err="1"/>
              <a:t>좌푯값</a:t>
            </a:r>
            <a:r>
              <a:rPr lang="ko-KR" altLang="en-US" dirty="0"/>
              <a:t> 리스트 예시 받아서 넣기</a:t>
            </a:r>
          </a:p>
        </p:txBody>
      </p:sp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860868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Ⅳ.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여부 판단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1668882"/>
            <a:ext cx="5791053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0E16511-53B7-4F54-ADA2-81A167AF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3" y="1853008"/>
            <a:ext cx="2675231" cy="1506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BF34-2217-417E-9FFD-286C5BB74336}"/>
              </a:ext>
            </a:extLst>
          </p:cNvPr>
          <p:cNvSpPr txBox="1"/>
          <p:nvPr/>
        </p:nvSpPr>
        <p:spPr>
          <a:xfrm>
            <a:off x="798014" y="3660118"/>
            <a:ext cx="464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어깨의 길이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4A32027-51E0-4973-AA2B-8502AE870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1" y="1850130"/>
            <a:ext cx="2675231" cy="150972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1668882"/>
            <a:ext cx="5773574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5C4A39-2CBB-4746-AB26-8998C6154001}"/>
              </a:ext>
            </a:extLst>
          </p:cNvPr>
          <p:cNvSpPr txBox="1"/>
          <p:nvPr/>
        </p:nvSpPr>
        <p:spPr>
          <a:xfrm>
            <a:off x="6851875" y="3523364"/>
            <a:ext cx="46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시간 동안 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0BAFAD-467C-4D23-AD7A-877E9549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2" y="1845520"/>
            <a:ext cx="2630486" cy="14816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1B217C-B2AE-4F9E-A572-DF45D7E7E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37" y="1846496"/>
            <a:ext cx="2616200" cy="1471481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6" y="1131723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Shoulder Tracking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3" y="1131647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Detection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7F9B7C8-D588-466E-AF99-D706BF3E8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97" y="4736289"/>
            <a:ext cx="2014093" cy="11307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76E9BC7-DA5B-43E0-9FCB-059DFC401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6" y="4710516"/>
            <a:ext cx="2058217" cy="1148400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245A545-7EFC-42DA-83F9-091DA79FB751}"/>
              </a:ext>
            </a:extLst>
          </p:cNvPr>
          <p:cNvCxnSpPr>
            <a:cxnSpLocks/>
          </p:cNvCxnSpPr>
          <p:nvPr/>
        </p:nvCxnSpPr>
        <p:spPr>
          <a:xfrm>
            <a:off x="473049" y="4216942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0CDB3F9-04D1-47E7-96BA-0706C676D785}"/>
              </a:ext>
            </a:extLst>
          </p:cNvPr>
          <p:cNvCxnSpPr>
            <a:cxnSpLocks/>
          </p:cNvCxnSpPr>
          <p:nvPr/>
        </p:nvCxnSpPr>
        <p:spPr>
          <a:xfrm>
            <a:off x="6457020" y="4224006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77FB45CA-FD2B-47D4-8FBB-225D718BD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53" y="4706455"/>
            <a:ext cx="2058218" cy="115652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4D79CDF-4088-4D0A-A388-1F542392C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14" y="4733224"/>
            <a:ext cx="2013511" cy="113412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26676AA-A8A2-44E5-A0A4-49CF173C7719}"/>
              </a:ext>
            </a:extLst>
          </p:cNvPr>
          <p:cNvSpPr txBox="1"/>
          <p:nvPr/>
        </p:nvSpPr>
        <p:spPr>
          <a:xfrm>
            <a:off x="772447" y="4308275"/>
            <a:ext cx="464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 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촬영되지 않은 영상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226A95-1DBB-45B5-A102-C0258A6F7E77}"/>
              </a:ext>
            </a:extLst>
          </p:cNvPr>
          <p:cNvSpPr txBox="1"/>
          <p:nvPr/>
        </p:nvSpPr>
        <p:spPr>
          <a:xfrm>
            <a:off x="695069" y="6105291"/>
            <a:ext cx="464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촬영 구도 제한적 설정 필요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F83A28-B434-47A4-9A51-C258A27DA430}"/>
              </a:ext>
            </a:extLst>
          </p:cNvPr>
          <p:cNvSpPr txBox="1"/>
          <p:nvPr/>
        </p:nvSpPr>
        <p:spPr>
          <a:xfrm>
            <a:off x="6989344" y="4308275"/>
            <a:ext cx="464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 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손을 사용하지 않고 공부하는 경우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FC4DFFD-367B-4D0D-9A48-E8A6B90189B5}"/>
              </a:ext>
            </a:extLst>
          </p:cNvPr>
          <p:cNvSpPr txBox="1"/>
          <p:nvPr/>
        </p:nvSpPr>
        <p:spPr>
          <a:xfrm>
            <a:off x="6457020" y="6105291"/>
            <a:ext cx="513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  <a:r>
              <a:rPr lang="en-US" altLang="ko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옵션 선택을 통한 </a:t>
            </a:r>
            <a:r>
              <a:rPr lang="ko-KR" altLang="en-US" sz="16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트래킹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범위 조정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361</Words>
  <Application>Microsoft Office PowerPoint</Application>
  <PresentationFormat>와이드스크린</PresentationFormat>
  <Paragraphs>98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10X10 Bold</vt:lpstr>
      <vt:lpstr>KoPubWorld돋움체 Bold</vt:lpstr>
      <vt:lpstr>KoPubWorld돋움체 Medium</vt:lpstr>
      <vt:lpstr>나눔스퀘어OTF Bold</vt:lpstr>
      <vt:lpstr>맑은 고딕</vt:lpstr>
      <vt:lpstr>Arial</vt:lpstr>
      <vt:lpstr>Office 테마</vt:lpstr>
      <vt:lpstr>AI 비대면 독서실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김 채은</cp:lastModifiedBy>
  <cp:revision>295</cp:revision>
  <dcterms:created xsi:type="dcterms:W3CDTF">2020-05-06T16:18:29Z</dcterms:created>
  <dcterms:modified xsi:type="dcterms:W3CDTF">2020-05-27T19:30:54Z</dcterms:modified>
</cp:coreProperties>
</file>